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b5c8b203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b5c8b203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b5c8b20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b5c8b20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f71c397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f71c397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f71c397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f71c397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62e3e29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62e3e29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62e3e29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62e3e29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b5c8b20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b5c8b20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b5c8b203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b5c8b203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b5c8b203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b5c8b20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11" Type="http://schemas.openxmlformats.org/officeDocument/2006/relationships/image" Target="../media/image2.png"/><Relationship Id="rId10" Type="http://schemas.openxmlformats.org/officeDocument/2006/relationships/image" Target="../media/image7.png"/><Relationship Id="rId9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Quantech</a:t>
            </a:r>
            <a:r>
              <a:rPr lang="en"/>
              <a:t> Challenge </a:t>
            </a:r>
            <a:r>
              <a:rPr lang="en"/>
              <a:t>2023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Spin qubit in 2D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kickstart meeting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Mentors: Jiang Cao, Ilan Bouquet, Mauro Dossena, Qian </a:t>
            </a:r>
            <a:r>
              <a:rPr lang="en" sz="2000"/>
              <a:t>Ding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Nano-TCAD group, IIS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</a:t>
            </a:r>
            <a:r>
              <a:rPr baseline="-25000" lang="en"/>
              <a:t>2</a:t>
            </a:r>
            <a:r>
              <a:rPr lang="en"/>
              <a:t> / BLG spin qubit simulation </a:t>
            </a:r>
            <a:endParaRPr/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3824700" y="1152475"/>
            <a:ext cx="519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VASP / cp2k : DFT calculation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 a 8-band </a:t>
            </a:r>
            <a:r>
              <a:rPr i="1" lang="en"/>
              <a:t>k.p</a:t>
            </a:r>
            <a:r>
              <a:rPr lang="en"/>
              <a:t> model with SOC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→ </a:t>
            </a:r>
            <a:r>
              <a:rPr b="1" lang="en" sz="1300"/>
              <a:t>Suppl. Mat. PRL 125, 196402 (2020)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Confine quantum dot (QD) in BLG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discretized QD energy levels and WF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spin g-factor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gate-tunable spin g-factor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25" y="1653750"/>
            <a:ext cx="3262301" cy="14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1039725" y="1352550"/>
            <a:ext cx="23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bilayer graphene (BLG)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167075" y="2175675"/>
            <a:ext cx="18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 proximity</a:t>
            </a:r>
            <a:endParaRPr sz="1200"/>
          </a:p>
        </p:txBody>
      </p:sp>
      <p:sp>
        <p:nvSpPr>
          <p:cNvPr id="168" name="Google Shape;168;p22"/>
          <p:cNvSpPr/>
          <p:nvPr/>
        </p:nvSpPr>
        <p:spPr>
          <a:xfrm>
            <a:off x="120675" y="2085925"/>
            <a:ext cx="3527700" cy="9561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1411050" y="3097800"/>
            <a:ext cx="10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</a:t>
            </a:r>
            <a:r>
              <a:rPr baseline="-25000" lang="en"/>
              <a:t>2</a:t>
            </a:r>
            <a:endParaRPr baseline="-2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state-of-art quantum-dot spin qubit</a:t>
            </a:r>
            <a:endParaRPr/>
          </a:p>
        </p:txBody>
      </p:sp>
      <p:cxnSp>
        <p:nvCxnSpPr>
          <p:cNvPr id="61" name="Google Shape;61;p14"/>
          <p:cNvCxnSpPr/>
          <p:nvPr/>
        </p:nvCxnSpPr>
        <p:spPr>
          <a:xfrm>
            <a:off x="519850" y="2562175"/>
            <a:ext cx="816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" name="Google Shape;62;p14"/>
          <p:cNvSpPr txBox="1"/>
          <p:nvPr/>
        </p:nvSpPr>
        <p:spPr>
          <a:xfrm>
            <a:off x="408450" y="1132575"/>
            <a:ext cx="37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😄 </a:t>
            </a:r>
            <a:r>
              <a:rPr lang="en"/>
              <a:t>compatible to</a:t>
            </a:r>
            <a:r>
              <a:rPr lang="en"/>
              <a:t> Silicon CMOS 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😄 </a:t>
            </a:r>
            <a:r>
              <a:rPr lang="en"/>
              <a:t>Long </a:t>
            </a:r>
            <a:r>
              <a:rPr lang="en"/>
              <a:t>spin</a:t>
            </a:r>
            <a:r>
              <a:rPr lang="en"/>
              <a:t> coherence time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938550" y="1132575"/>
            <a:ext cx="374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😞 Scaling challenge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😞 Interface defect density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6999425" y="4106625"/>
            <a:ext cx="1940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Two-qubit gate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FinFET devices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IBM and Univ of Basel, Switzerland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IEDM 2022</a:t>
            </a:r>
            <a:endParaRPr sz="1000"/>
          </a:p>
        </p:txBody>
      </p:sp>
      <p:sp>
        <p:nvSpPr>
          <p:cNvPr id="65" name="Google Shape;65;p14"/>
          <p:cNvSpPr txBox="1"/>
          <p:nvPr/>
        </p:nvSpPr>
        <p:spPr>
          <a:xfrm>
            <a:off x="7249375" y="2585975"/>
            <a:ext cx="54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2022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49584"/>
          <a:stretch/>
        </p:blipFill>
        <p:spPr>
          <a:xfrm>
            <a:off x="5895950" y="2948475"/>
            <a:ext cx="3132625" cy="10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58684" l="5330" r="52957" t="0"/>
          <a:stretch/>
        </p:blipFill>
        <p:spPr>
          <a:xfrm>
            <a:off x="5941275" y="4106625"/>
            <a:ext cx="1160400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572000" y="2585975"/>
            <a:ext cx="54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2021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876450" y="4240450"/>
            <a:ext cx="194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Single-gate qubit operation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 MOS and Si/SiGe QW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Intel, TU Delft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IEDM 2021</a:t>
            </a:r>
            <a:endParaRPr sz="10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684" y="2948475"/>
            <a:ext cx="2054854" cy="129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5525" y="2948475"/>
            <a:ext cx="1556300" cy="15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2218875" y="2585975"/>
            <a:ext cx="54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2020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1566250" y="4403625"/>
            <a:ext cx="194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Two-qubit logic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Hole in Ge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TU Delft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Nature 2020, 577, 487-491</a:t>
            </a:r>
            <a:endParaRPr sz="1000"/>
          </a:p>
        </p:txBody>
      </p:sp>
      <p:sp>
        <p:nvSpPr>
          <p:cNvPr id="74" name="Google Shape;74;p14"/>
          <p:cNvSpPr txBox="1"/>
          <p:nvPr/>
        </p:nvSpPr>
        <p:spPr>
          <a:xfrm>
            <a:off x="456425" y="1863025"/>
            <a:ext cx="50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</a:rPr>
              <a:t>Do your literature study and add things </a:t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Quantech Challenge: 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Main Objective: </a:t>
            </a:r>
            <a:r>
              <a:rPr b="1" lang="en" sz="1500"/>
              <a:t>theoretical studies of experimentally realizable quantum dot spin qubit in 2D heterostructures 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(1) </a:t>
            </a:r>
            <a:r>
              <a:rPr lang="en" sz="1500"/>
              <a:t>Conventional planar SiGe/Ge structure; (2) 2D material BLG/WSe</a:t>
            </a:r>
            <a:r>
              <a:rPr baseline="-25000" lang="en" sz="1500"/>
              <a:t>2</a:t>
            </a:r>
            <a:r>
              <a:rPr lang="en" sz="1500"/>
              <a:t> structure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Main Challenges: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(1) include SOC and magnetic field into Hamiltonian; (2) QD energy-levels (3) extract g-factor and other figure-of-merits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Methodologies: two methods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(1) DFT commensurate supercell calculation → k.p Hamiltonian → QD (add B&amp;E field, strain)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(2) DFT QD simulation (Cp2k no SOC) → TB Hamiltonian → add SOC and Peierls substitution to include B field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Outputs &amp; impact: </a:t>
            </a:r>
            <a:endParaRPr sz="1500"/>
          </a:p>
          <a:p>
            <a:pPr indent="-316706" lvl="0" marL="9144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Both"/>
            </a:pPr>
            <a:r>
              <a:rPr lang="en" sz="1500">
                <a:highlight>
                  <a:schemeClr val="accent6"/>
                </a:highlight>
              </a:rPr>
              <a:t>w</a:t>
            </a:r>
            <a:r>
              <a:rPr lang="en" sz="1500">
                <a:highlight>
                  <a:schemeClr val="accent6"/>
                </a:highlight>
              </a:rPr>
              <a:t>rite your ideas</a:t>
            </a:r>
            <a:endParaRPr sz="1500"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Quantech Challenge: </a:t>
            </a:r>
            <a:r>
              <a:rPr lang="en">
                <a:highlight>
                  <a:schemeClr val="accent6"/>
                </a:highlight>
              </a:rPr>
              <a:t>make your planning </a:t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18th Sept: starting of project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Oct: mid some results for the Ge/SiGe qubit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Nov: start BLG qubit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Dec: results for BLG qubit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Before Christmas: finish the majority of works</a:t>
            </a:r>
            <a:endParaRPr/>
          </a:p>
        </p:txBody>
      </p:sp>
      <p:cxnSp>
        <p:nvCxnSpPr>
          <p:cNvPr id="87" name="Google Shape;87;p16"/>
          <p:cNvCxnSpPr/>
          <p:nvPr/>
        </p:nvCxnSpPr>
        <p:spPr>
          <a:xfrm>
            <a:off x="219025" y="1118450"/>
            <a:ext cx="0" cy="37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20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tool: QTSolver 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863550"/>
            <a:ext cx="8520600" cy="25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•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mass-based and </a:t>
            </a:r>
            <a:r>
              <a:rPr lang="en" sz="20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" sz="2000">
                <a:solidFill>
                  <a:srgbClr val="4472C4"/>
                </a:solidFill>
              </a:rPr>
              <a:t>x</a:t>
            </a:r>
            <a:r>
              <a:rPr lang="en" sz="20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6 / 4x4 k</a:t>
            </a:r>
            <a:r>
              <a:rPr lang="en" sz="2000">
                <a:solidFill>
                  <a:srgbClr val="4472C4"/>
                </a:solidFill>
              </a:rPr>
              <a:t>∙</a:t>
            </a:r>
            <a:r>
              <a:rPr lang="en" sz="20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Schrödinger-Poisson solver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•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Discretization of the simulation domain with finite differences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•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 from room down to </a:t>
            </a:r>
            <a:r>
              <a:rPr lang="en" sz="20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ultra-low temperatures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(T=1.5 K)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•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additions (in k∙p model) 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44500" lvl="0" marL="127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Magnetic field </a:t>
            </a:r>
            <a:r>
              <a:rPr lang="en" sz="2000">
                <a:solidFill>
                  <a:srgbClr val="70AD47"/>
                </a:solidFill>
              </a:rPr>
              <a:t>✓</a:t>
            </a:r>
            <a:endParaRPr sz="2000">
              <a:solidFill>
                <a:srgbClr val="70AD47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14551"/>
          <a:stretch/>
        </p:blipFill>
        <p:spPr>
          <a:xfrm>
            <a:off x="311700" y="3441150"/>
            <a:ext cx="3883376" cy="11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91875"/>
            <a:ext cx="4798901" cy="2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0" l="0" r="5464" t="0"/>
          <a:stretch/>
        </p:blipFill>
        <p:spPr>
          <a:xfrm>
            <a:off x="4371275" y="3404525"/>
            <a:ext cx="4612674" cy="11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6415650" y="3038525"/>
            <a:ext cx="887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strain</a:t>
            </a:r>
            <a:endParaRPr baseline="-25000"/>
          </a:p>
        </p:txBody>
      </p:sp>
      <p:sp>
        <p:nvSpPr>
          <p:cNvPr id="98" name="Google Shape;98;p17"/>
          <p:cNvSpPr txBox="1"/>
          <p:nvPr/>
        </p:nvSpPr>
        <p:spPr>
          <a:xfrm>
            <a:off x="1809538" y="2991875"/>
            <a:ext cx="887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mag</a:t>
            </a:r>
            <a:endParaRPr baseline="-2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12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approach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24" y="3205350"/>
            <a:ext cx="2163940" cy="13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000" y="1026442"/>
            <a:ext cx="3054450" cy="224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1076" y="1199113"/>
            <a:ext cx="4517295" cy="17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3875" y="998487"/>
            <a:ext cx="3054446" cy="184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9199" y="3041325"/>
            <a:ext cx="4055250" cy="15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325" y="697400"/>
            <a:ext cx="1833750" cy="43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4296300" y="1079925"/>
            <a:ext cx="26850" cy="35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43226" y="720475"/>
            <a:ext cx="1337347" cy="4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68700" y="576900"/>
            <a:ext cx="1833775" cy="4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98350" y="4779525"/>
            <a:ext cx="628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2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Stefano Bosco, Mónica Benito, Christoph Adelsberger, and Daniel Loss Phys. Rev. B 104, 115425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757125" y="4118500"/>
            <a:ext cx="261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Example not-corresponding to the left device 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Ge/SiGe planar hole spin qubit simulation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37550" y="1541025"/>
            <a:ext cx="5094900" cy="30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4-/6-band </a:t>
            </a:r>
            <a:r>
              <a:rPr i="1" lang="en"/>
              <a:t>k.p</a:t>
            </a:r>
            <a:r>
              <a:rPr lang="en"/>
              <a:t> Hamiltonian (QTSolver)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Band structure and band alignments (QTSolver)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Strain pattern when </a:t>
            </a:r>
            <a:r>
              <a:rPr b="1" lang="en"/>
              <a:t>cooled to cryogenic </a:t>
            </a:r>
            <a:r>
              <a:rPr lang="en"/>
              <a:t>temperatures</a:t>
            </a:r>
            <a:r>
              <a:rPr lang="en"/>
              <a:t> (COMSOL)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Spin g-factor (postprocessing)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Tuning the spin-orbit coupling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Rabi oscillation …</a:t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445600" y="2673575"/>
            <a:ext cx="2246700" cy="659100"/>
          </a:xfrm>
          <a:prstGeom prst="cube">
            <a:avLst>
              <a:gd fmla="val 7887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445600" y="2538175"/>
            <a:ext cx="2246700" cy="659100"/>
          </a:xfrm>
          <a:prstGeom prst="cube">
            <a:avLst>
              <a:gd fmla="val 78876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445600" y="2423225"/>
            <a:ext cx="2246700" cy="659100"/>
          </a:xfrm>
          <a:prstGeom prst="cube">
            <a:avLst>
              <a:gd fmla="val 7887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 rot="5400000">
            <a:off x="888900" y="2026034"/>
            <a:ext cx="729000" cy="254400"/>
          </a:xfrm>
          <a:prstGeom prst="flowChartDelay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rot="5400000">
            <a:off x="1671713" y="3854184"/>
            <a:ext cx="584850" cy="211375"/>
          </a:xfrm>
          <a:custGeom>
            <a:rect b="b" l="l" r="r" t="t"/>
            <a:pathLst>
              <a:path extrusionOk="0" h="8455" w="23394">
                <a:moveTo>
                  <a:pt x="0" y="7941"/>
                </a:moveTo>
                <a:cubicBezTo>
                  <a:pt x="2242" y="7941"/>
                  <a:pt x="5099" y="8783"/>
                  <a:pt x="6684" y="7198"/>
                </a:cubicBezTo>
                <a:cubicBezTo>
                  <a:pt x="8750" y="5132"/>
                  <a:pt x="9018" y="-430"/>
                  <a:pt x="11883" y="143"/>
                </a:cubicBezTo>
                <a:cubicBezTo>
                  <a:pt x="14611" y="688"/>
                  <a:pt x="14372" y="5231"/>
                  <a:pt x="16339" y="7198"/>
                </a:cubicBezTo>
                <a:cubicBezTo>
                  <a:pt x="18022" y="8881"/>
                  <a:pt x="21013" y="8312"/>
                  <a:pt x="23394" y="83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Google Shape;126;p19"/>
          <p:cNvSpPr txBox="1"/>
          <p:nvPr/>
        </p:nvSpPr>
        <p:spPr>
          <a:xfrm>
            <a:off x="1179100" y="1248350"/>
            <a:ext cx="229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 electrode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electrostatic confinement</a:t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2692300" y="2183975"/>
            <a:ext cx="81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SiGe</a:t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1104775" y="2631588"/>
            <a:ext cx="275700" cy="1578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1739250" y="3560399"/>
            <a:ext cx="584850" cy="728990"/>
          </a:xfrm>
          <a:custGeom>
            <a:rect b="b" l="l" r="r" t="t"/>
            <a:pathLst>
              <a:path extrusionOk="0" h="24508" w="23394">
                <a:moveTo>
                  <a:pt x="23023" y="0"/>
                </a:moveTo>
                <a:lnTo>
                  <a:pt x="23023" y="10026"/>
                </a:lnTo>
                <a:lnTo>
                  <a:pt x="0" y="10026"/>
                </a:lnTo>
                <a:lnTo>
                  <a:pt x="0" y="17824"/>
                </a:lnTo>
                <a:lnTo>
                  <a:pt x="23394" y="17824"/>
                </a:lnTo>
                <a:lnTo>
                  <a:pt x="23394" y="24508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Google Shape;130;p19"/>
          <p:cNvSpPr txBox="1"/>
          <p:nvPr/>
        </p:nvSpPr>
        <p:spPr>
          <a:xfrm>
            <a:off x="2532638" y="3782725"/>
            <a:ext cx="19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well</a:t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 rot="5400000">
            <a:off x="1473650" y="2026034"/>
            <a:ext cx="729000" cy="254400"/>
          </a:xfrm>
          <a:prstGeom prst="flowChartDelay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1689525" y="2631588"/>
            <a:ext cx="275700" cy="1578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9"/>
          <p:cNvCxnSpPr/>
          <p:nvPr/>
        </p:nvCxnSpPr>
        <p:spPr>
          <a:xfrm flipH="1" rot="10800000">
            <a:off x="1197750" y="2569538"/>
            <a:ext cx="111300" cy="26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9"/>
          <p:cNvCxnSpPr/>
          <p:nvPr/>
        </p:nvCxnSpPr>
        <p:spPr>
          <a:xfrm flipH="1" rot="10800000">
            <a:off x="1771725" y="2577625"/>
            <a:ext cx="111300" cy="269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5" name="Google Shape;135;p19"/>
          <p:cNvSpPr txBox="1"/>
          <p:nvPr/>
        </p:nvSpPr>
        <p:spPr>
          <a:xfrm>
            <a:off x="311700" y="4652525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Nature 2020, 577, 487-491; </a:t>
            </a:r>
            <a:r>
              <a:rPr lang="en" sz="1000">
                <a:solidFill>
                  <a:srgbClr val="555555"/>
                </a:solidFill>
              </a:rPr>
              <a:t>Nat Comm. 2018, 9, 3255; Nat Rev Mater 2020, 6(10) 926-943; MRS Bulletin 2021, 46(7) 634-64;   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00" y="3405725"/>
            <a:ext cx="1246800" cy="12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</a:t>
            </a:r>
            <a:r>
              <a:rPr lang="en"/>
              <a:t>platform</a:t>
            </a:r>
            <a:r>
              <a:rPr lang="en"/>
              <a:t>: bilayer graphene (BLG) qubit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4344550" y="1152475"/>
            <a:ext cx="448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Gate control of layer polarization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Quantum dot confinement by electrostatic potential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single-gate operation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Susceptible to charge noise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Two-qubit operation 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506650" y="43356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555555"/>
                </a:solidFill>
              </a:rPr>
              <a:t>Phys. Rev. Research </a:t>
            </a:r>
            <a:r>
              <a:rPr b="1" lang="en" sz="1000">
                <a:solidFill>
                  <a:srgbClr val="555555"/>
                </a:solidFill>
              </a:rPr>
              <a:t>4</a:t>
            </a:r>
            <a:r>
              <a:rPr lang="en" sz="1000">
                <a:solidFill>
                  <a:srgbClr val="555555"/>
                </a:solidFill>
              </a:rPr>
              <a:t>, 043073 (2022)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500" y="2947625"/>
            <a:ext cx="1927051" cy="13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00" y="1375399"/>
            <a:ext cx="3927251" cy="8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300" y="2910444"/>
            <a:ext cx="1783199" cy="118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668400" y="2589950"/>
            <a:ext cx="32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gate-dependent layer polarization</a:t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1457475" y="1262525"/>
            <a:ext cx="1550400" cy="10398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1652425" y="1331151"/>
            <a:ext cx="1141800" cy="400200"/>
          </a:xfrm>
          <a:prstGeom prst="ellipse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</a:t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1652425" y="1794050"/>
            <a:ext cx="1141800" cy="400200"/>
          </a:xfrm>
          <a:prstGeom prst="ellipse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</a:t>
            </a:r>
            <a:r>
              <a:rPr baseline="-25000" lang="en"/>
              <a:t>2</a:t>
            </a:r>
            <a:r>
              <a:rPr lang="en"/>
              <a:t> / BLG: tunability of SOC and exchange coupling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3824700" y="1152475"/>
            <a:ext cx="500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layer of BLG is proximitized by the CGT → exchange coupling (EX)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Bottom layer of BLG is proximitized by the WS</a:t>
            </a:r>
            <a:r>
              <a:rPr baseline="-25000" lang="en"/>
              <a:t>2</a:t>
            </a:r>
            <a:r>
              <a:rPr lang="en"/>
              <a:t> →  giant spin-orbit coupling (SOC)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Spin qubit with tunable SOC and 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Largely tunable spin g-factor (?)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Two-qubit gate by exchange interaction 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8173"/>
            <a:ext cx="2678999" cy="272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509400" y="3935325"/>
            <a:ext cx="22836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5555"/>
                </a:solidFill>
              </a:rPr>
              <a:t>Phys. Rev. Lett. </a:t>
            </a:r>
            <a:r>
              <a:rPr b="1" lang="en" sz="1000">
                <a:solidFill>
                  <a:srgbClr val="555555"/>
                </a:solidFill>
              </a:rPr>
              <a:t>125</a:t>
            </a:r>
            <a:r>
              <a:rPr lang="en" sz="1000">
                <a:solidFill>
                  <a:srgbClr val="555555"/>
                </a:solidFill>
              </a:rPr>
              <a:t>, 196402 (2020)</a:t>
            </a:r>
            <a:endParaRPr sz="1000">
              <a:solidFill>
                <a:srgbClr val="555555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00">
              <a:solidFill>
                <a:srgbClr val="55555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